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7" r:id="rId7"/>
    <p:sldId id="282" r:id="rId8"/>
    <p:sldId id="286" r:id="rId9"/>
    <p:sldId id="288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>
        <p:scale>
          <a:sx n="84" d="100"/>
          <a:sy n="84" d="100"/>
        </p:scale>
        <p:origin x="216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PAK KONVENSIONAL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pPr>
            <a:lnSpc>
              <a:spcPct val="100000"/>
            </a:lnSpc>
          </a:pPr>
          <a:r>
            <a:rPr lang="en-ID" b="0" i="0" dirty="0" err="1"/>
            <a:t>dimulai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poin</a:t>
          </a:r>
          <a:r>
            <a:rPr lang="en-ID" b="0" i="0" dirty="0"/>
            <a:t> 100 dan 150 </a:t>
          </a:r>
          <a:r>
            <a:rPr lang="en-ID" b="0" i="0" dirty="0" err="1"/>
            <a:t>untuk</a:t>
          </a:r>
          <a:r>
            <a:rPr lang="en-ID" b="0" i="0" dirty="0"/>
            <a:t> Guru </a:t>
          </a:r>
          <a:r>
            <a:rPr lang="en-ID" b="0" i="0" dirty="0" err="1"/>
            <a:t>Pertama</a:t>
          </a:r>
          <a:r>
            <a:rPr lang="en-ID" b="0" i="0" dirty="0"/>
            <a:t>, 200 dan 300 </a:t>
          </a:r>
          <a:r>
            <a:rPr lang="en-ID" b="0" i="0" dirty="0" err="1"/>
            <a:t>untuk</a:t>
          </a:r>
          <a:r>
            <a:rPr lang="en-ID" b="0" i="0" dirty="0"/>
            <a:t> Guru Muda, 400, 550, dan 700 </a:t>
          </a:r>
          <a:r>
            <a:rPr lang="en-ID" b="0" i="0" dirty="0" err="1"/>
            <a:t>untuk</a:t>
          </a:r>
          <a:r>
            <a:rPr lang="en-ID" b="0" i="0" dirty="0"/>
            <a:t> Guru Madya, dan 850 dan 1050 </a:t>
          </a:r>
          <a:r>
            <a:rPr lang="en-ID" b="0" i="0" dirty="0" err="1"/>
            <a:t>untuk</a:t>
          </a:r>
          <a:r>
            <a:rPr lang="en-ID" b="0" i="0" dirty="0"/>
            <a:t> Guru Utama</a:t>
          </a:r>
          <a:endParaRPr lang="en-US" dirty="0"/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PAK INTEGRASI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PAK MASA PERALIHAN KE KONVERSI NILAI E-KINERJA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PAK KONVERSI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KONVERSI NILAI E-KINERJA DITETAPKAN OLEH PENILAI KINERJA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DA6F9F3-4A7F-42F9-8B77-7BD552F03105}" type="pres">
      <dgm:prSet presAssocID="{E754A2A0-41CE-428B-9DDC-DCD1FD12D16A}" presName="compNode" presStyleCnt="0"/>
      <dgm:spPr/>
    </dgm:pt>
    <dgm:pt modelId="{AF72813A-2810-4A52-BE92-611D54918694}" type="pres">
      <dgm:prSet presAssocID="{E754A2A0-41CE-428B-9DDC-DCD1FD12D1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FF9AC2C-F836-43CA-8259-A20F609F4C83}" type="pres">
      <dgm:prSet presAssocID="{E754A2A0-41CE-428B-9DDC-DCD1FD12D16A}" presName="iconSpace" presStyleCnt="0"/>
      <dgm:spPr/>
    </dgm:pt>
    <dgm:pt modelId="{DF27DA54-DCB6-45F4-890E-F7DCC5A4BE12}" type="pres">
      <dgm:prSet presAssocID="{E754A2A0-41CE-428B-9DDC-DCD1FD12D16A}" presName="parTx" presStyleLbl="revTx" presStyleIdx="0" presStyleCnt="6">
        <dgm:presLayoutVars>
          <dgm:chMax val="0"/>
          <dgm:chPref val="0"/>
        </dgm:presLayoutVars>
      </dgm:prSet>
      <dgm:spPr/>
    </dgm:pt>
    <dgm:pt modelId="{E3A03C26-8C60-4D73-A4C2-0678A1DD3B31}" type="pres">
      <dgm:prSet presAssocID="{E754A2A0-41CE-428B-9DDC-DCD1FD12D16A}" presName="txSpace" presStyleCnt="0"/>
      <dgm:spPr/>
    </dgm:pt>
    <dgm:pt modelId="{DD091D0A-5A25-4241-91F3-18D32B0BDD4F}" type="pres">
      <dgm:prSet presAssocID="{E754A2A0-41CE-428B-9DDC-DCD1FD12D16A}" presName="desTx" presStyleLbl="revTx" presStyleIdx="1" presStyleCnt="6">
        <dgm:presLayoutVars/>
      </dgm:prSet>
      <dgm:spPr/>
    </dgm:pt>
    <dgm:pt modelId="{2564C0D4-4875-421D-81DB-70BF6751BBA7}" type="pres">
      <dgm:prSet presAssocID="{02D8D4EF-9694-45C7-AF26-E20371B3C352}" presName="sibTrans" presStyleCnt="0"/>
      <dgm:spPr/>
    </dgm:pt>
    <dgm:pt modelId="{3076B9F9-EC92-4653-AC03-C71FD5E9A400}" type="pres">
      <dgm:prSet presAssocID="{DCCE571A-4D30-4294-ABAF-6885F619D2D9}" presName="compNode" presStyleCnt="0"/>
      <dgm:spPr/>
    </dgm:pt>
    <dgm:pt modelId="{210823F6-AC1A-46E3-9D99-A319DF497539}" type="pres">
      <dgm:prSet presAssocID="{DCCE571A-4D30-4294-ABAF-6885F619D2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F262968-0DF4-4BB1-BD25-0ED2829FA45D}" type="pres">
      <dgm:prSet presAssocID="{DCCE571A-4D30-4294-ABAF-6885F619D2D9}" presName="iconSpace" presStyleCnt="0"/>
      <dgm:spPr/>
    </dgm:pt>
    <dgm:pt modelId="{3C1752BD-6530-4141-80E9-9A0923780DCB}" type="pres">
      <dgm:prSet presAssocID="{DCCE571A-4D30-4294-ABAF-6885F619D2D9}" presName="parTx" presStyleLbl="revTx" presStyleIdx="2" presStyleCnt="6">
        <dgm:presLayoutVars>
          <dgm:chMax val="0"/>
          <dgm:chPref val="0"/>
        </dgm:presLayoutVars>
      </dgm:prSet>
      <dgm:spPr/>
    </dgm:pt>
    <dgm:pt modelId="{C393D316-1AB7-4A24-B8A5-3485F2713F88}" type="pres">
      <dgm:prSet presAssocID="{DCCE571A-4D30-4294-ABAF-6885F619D2D9}" presName="txSpace" presStyleCnt="0"/>
      <dgm:spPr/>
    </dgm:pt>
    <dgm:pt modelId="{7CD40649-A74C-4AD8-B9D0-2573A1955C91}" type="pres">
      <dgm:prSet presAssocID="{DCCE571A-4D30-4294-ABAF-6885F619D2D9}" presName="desTx" presStyleLbl="revTx" presStyleIdx="3" presStyleCnt="6">
        <dgm:presLayoutVars/>
      </dgm:prSet>
      <dgm:spPr/>
    </dgm:pt>
    <dgm:pt modelId="{9A7327AD-D2A8-4CB1-B3E0-7543B1D84369}" type="pres">
      <dgm:prSet presAssocID="{2C1DF6EC-6090-4926-A556-3D2417B7F2AA}" presName="sibTrans" presStyleCnt="0"/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4" presStyleCnt="6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5" presStyleCnt="6">
        <dgm:presLayoutVars/>
      </dgm:prSet>
      <dgm:spPr/>
    </dgm:pt>
  </dgm:ptLst>
  <dgm:cxnLst>
    <dgm:cxn modelId="{079E1015-BF7E-499A-99C0-BA5607789253}" type="presOf" srcId="{E754A2A0-41CE-428B-9DDC-DCD1FD12D16A}" destId="{DF27DA54-DCB6-45F4-890E-F7DCC5A4BE12}" srcOrd="0" destOrd="0" presId="urn:microsoft.com/office/officeart/2018/5/layout/CenteredIconLabelDescriptionList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1CCE1B3A-0A40-44CD-A839-C37BCA6E0D94}" type="presOf" srcId="{B4C55E9F-B5C0-4AD1-919B-D2D83AC9CD40}" destId="{7CD40649-A74C-4AD8-B9D0-2573A1955C91}" srcOrd="0" destOrd="0" presId="urn:microsoft.com/office/officeart/2018/5/layout/CenteredIconLabelDescriptionList"/>
    <dgm:cxn modelId="{C5FF5745-4781-44B9-BC29-74DCE41C1172}" type="presOf" srcId="{DCCE571A-4D30-4294-ABAF-6885F619D2D9}" destId="{3C1752BD-6530-4141-80E9-9A0923780DCB}" srcOrd="0" destOrd="0" presId="urn:microsoft.com/office/officeart/2018/5/layout/CenteredIconLabelDescriptionList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55A931F7-B2A3-4173-A574-A80CB726BAE2}" type="presOf" srcId="{C2F66EED-74C3-4F36-A1D4-8AFCBB009938}" destId="{DD091D0A-5A25-4241-91F3-18D32B0BDD4F}" srcOrd="0" destOrd="0" presId="urn:microsoft.com/office/officeart/2018/5/layout/CenteredIconLabelDescriptionList"/>
    <dgm:cxn modelId="{87DD2528-CB43-4F2F-AD70-34B2C76F4974}" type="presParOf" srcId="{071926C8-9E08-4BE0-A1E4-133B16FF713E}" destId="{1DA6F9F3-4A7F-42F9-8B77-7BD552F03105}" srcOrd="0" destOrd="0" presId="urn:microsoft.com/office/officeart/2018/5/layout/CenteredIconLabelDescriptionList"/>
    <dgm:cxn modelId="{C7D85599-D34F-41B3-ACEB-0C058EB1F61E}" type="presParOf" srcId="{1DA6F9F3-4A7F-42F9-8B77-7BD552F03105}" destId="{AF72813A-2810-4A52-BE92-611D54918694}" srcOrd="0" destOrd="0" presId="urn:microsoft.com/office/officeart/2018/5/layout/CenteredIconLabelDescriptionList"/>
    <dgm:cxn modelId="{C48669E0-1E6E-4350-9DF8-08B6FB55FE83}" type="presParOf" srcId="{1DA6F9F3-4A7F-42F9-8B77-7BD552F03105}" destId="{0FF9AC2C-F836-43CA-8259-A20F609F4C83}" srcOrd="1" destOrd="0" presId="urn:microsoft.com/office/officeart/2018/5/layout/CenteredIconLabelDescriptionList"/>
    <dgm:cxn modelId="{99FB1C93-FBB0-428C-B3D1-D2EC3308D436}" type="presParOf" srcId="{1DA6F9F3-4A7F-42F9-8B77-7BD552F03105}" destId="{DF27DA54-DCB6-45F4-890E-F7DCC5A4BE12}" srcOrd="2" destOrd="0" presId="urn:microsoft.com/office/officeart/2018/5/layout/CenteredIconLabelDescriptionList"/>
    <dgm:cxn modelId="{D2C113FF-430C-42FA-B64E-13ACE978DEE7}" type="presParOf" srcId="{1DA6F9F3-4A7F-42F9-8B77-7BD552F03105}" destId="{E3A03C26-8C60-4D73-A4C2-0678A1DD3B31}" srcOrd="3" destOrd="0" presId="urn:microsoft.com/office/officeart/2018/5/layout/CenteredIconLabelDescriptionList"/>
    <dgm:cxn modelId="{C10D59DD-0D52-4682-AC9F-5873A75B6FEF}" type="presParOf" srcId="{1DA6F9F3-4A7F-42F9-8B77-7BD552F03105}" destId="{DD091D0A-5A25-4241-91F3-18D32B0BDD4F}" srcOrd="4" destOrd="0" presId="urn:microsoft.com/office/officeart/2018/5/layout/CenteredIconLabelDescriptionList"/>
    <dgm:cxn modelId="{0510082E-5DF2-42DD-AE6C-D1E60730D4E3}" type="presParOf" srcId="{071926C8-9E08-4BE0-A1E4-133B16FF713E}" destId="{2564C0D4-4875-421D-81DB-70BF6751BBA7}" srcOrd="1" destOrd="0" presId="urn:microsoft.com/office/officeart/2018/5/layout/CenteredIconLabelDescriptionList"/>
    <dgm:cxn modelId="{E144C32E-E72B-4991-B9EC-93820D68CFB5}" type="presParOf" srcId="{071926C8-9E08-4BE0-A1E4-133B16FF713E}" destId="{3076B9F9-EC92-4653-AC03-C71FD5E9A400}" srcOrd="2" destOrd="0" presId="urn:microsoft.com/office/officeart/2018/5/layout/CenteredIconLabelDescriptionList"/>
    <dgm:cxn modelId="{66AB50A5-3D6E-4CE8-9C00-3540BF3A682A}" type="presParOf" srcId="{3076B9F9-EC92-4653-AC03-C71FD5E9A400}" destId="{210823F6-AC1A-46E3-9D99-A319DF497539}" srcOrd="0" destOrd="0" presId="urn:microsoft.com/office/officeart/2018/5/layout/CenteredIconLabelDescriptionList"/>
    <dgm:cxn modelId="{BB0A9168-4CEF-4C37-AA4F-28A0F96C5AAE}" type="presParOf" srcId="{3076B9F9-EC92-4653-AC03-C71FD5E9A400}" destId="{2F262968-0DF4-4BB1-BD25-0ED2829FA45D}" srcOrd="1" destOrd="0" presId="urn:microsoft.com/office/officeart/2018/5/layout/CenteredIconLabelDescriptionList"/>
    <dgm:cxn modelId="{05D1054F-4CFA-4960-9C76-474461246A75}" type="presParOf" srcId="{3076B9F9-EC92-4653-AC03-C71FD5E9A400}" destId="{3C1752BD-6530-4141-80E9-9A0923780DCB}" srcOrd="2" destOrd="0" presId="urn:microsoft.com/office/officeart/2018/5/layout/CenteredIconLabelDescriptionList"/>
    <dgm:cxn modelId="{021DA957-19C0-48AF-82E6-5EF64E6E4350}" type="presParOf" srcId="{3076B9F9-EC92-4653-AC03-C71FD5E9A400}" destId="{C393D316-1AB7-4A24-B8A5-3485F2713F88}" srcOrd="3" destOrd="0" presId="urn:microsoft.com/office/officeart/2018/5/layout/CenteredIconLabelDescriptionList"/>
    <dgm:cxn modelId="{E4E1ED22-2207-49AD-89BF-A68B1DCF8B24}" type="presParOf" srcId="{3076B9F9-EC92-4653-AC03-C71FD5E9A400}" destId="{7CD40649-A74C-4AD8-B9D0-2573A1955C91}" srcOrd="4" destOrd="0" presId="urn:microsoft.com/office/officeart/2018/5/layout/CenteredIconLabelDescriptionList"/>
    <dgm:cxn modelId="{E12208AE-A278-4C0F-9A95-B2A9F1FA788C}" type="presParOf" srcId="{071926C8-9E08-4BE0-A1E4-133B16FF713E}" destId="{9A7327AD-D2A8-4CB1-B3E0-7543B1D84369}" srcOrd="3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4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813A-2810-4A52-BE92-611D54918694}">
      <dsp:nvSpPr>
        <dsp:cNvPr id="0" name=""/>
        <dsp:cNvSpPr/>
      </dsp:nvSpPr>
      <dsp:spPr>
        <a:xfrm>
          <a:off x="1007868" y="177575"/>
          <a:ext cx="1080843" cy="10808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DA54-DCB6-45F4-890E-F7DCC5A4BE12}">
      <dsp:nvSpPr>
        <dsp:cNvPr id="0" name=""/>
        <dsp:cNvSpPr/>
      </dsp:nvSpPr>
      <dsp:spPr>
        <a:xfrm>
          <a:off x="4228" y="1402881"/>
          <a:ext cx="3088125" cy="463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PAK KONVENSIONAL</a:t>
          </a:r>
        </a:p>
      </dsp:txBody>
      <dsp:txXfrm>
        <a:off x="4228" y="1402881"/>
        <a:ext cx="3088125" cy="463218"/>
      </dsp:txXfrm>
    </dsp:sp>
    <dsp:sp modelId="{DD091D0A-5A25-4241-91F3-18D32B0BDD4F}">
      <dsp:nvSpPr>
        <dsp:cNvPr id="0" name=""/>
        <dsp:cNvSpPr/>
      </dsp:nvSpPr>
      <dsp:spPr>
        <a:xfrm>
          <a:off x="4228" y="1933292"/>
          <a:ext cx="3088125" cy="16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0" i="0" kern="1200" dirty="0" err="1"/>
            <a:t>dimulai</a:t>
          </a:r>
          <a:r>
            <a:rPr lang="en-ID" sz="1700" b="0" i="0" kern="1200" dirty="0"/>
            <a:t> </a:t>
          </a:r>
          <a:r>
            <a:rPr lang="en-ID" sz="1700" b="0" i="0" kern="1200" dirty="0" err="1"/>
            <a:t>dengan</a:t>
          </a:r>
          <a:r>
            <a:rPr lang="en-ID" sz="1700" b="0" i="0" kern="1200" dirty="0"/>
            <a:t> </a:t>
          </a:r>
          <a:r>
            <a:rPr lang="en-ID" sz="1700" b="0" i="0" kern="1200" dirty="0" err="1"/>
            <a:t>poin</a:t>
          </a:r>
          <a:r>
            <a:rPr lang="en-ID" sz="1700" b="0" i="0" kern="1200" dirty="0"/>
            <a:t> 100 dan 150 </a:t>
          </a:r>
          <a:r>
            <a:rPr lang="en-ID" sz="1700" b="0" i="0" kern="1200" dirty="0" err="1"/>
            <a:t>untuk</a:t>
          </a:r>
          <a:r>
            <a:rPr lang="en-ID" sz="1700" b="0" i="0" kern="1200" dirty="0"/>
            <a:t> Guru </a:t>
          </a:r>
          <a:r>
            <a:rPr lang="en-ID" sz="1700" b="0" i="0" kern="1200" dirty="0" err="1"/>
            <a:t>Pertama</a:t>
          </a:r>
          <a:r>
            <a:rPr lang="en-ID" sz="1700" b="0" i="0" kern="1200" dirty="0"/>
            <a:t>, 200 dan 300 </a:t>
          </a:r>
          <a:r>
            <a:rPr lang="en-ID" sz="1700" b="0" i="0" kern="1200" dirty="0" err="1"/>
            <a:t>untuk</a:t>
          </a:r>
          <a:r>
            <a:rPr lang="en-ID" sz="1700" b="0" i="0" kern="1200" dirty="0"/>
            <a:t> Guru Muda, 400, 550, dan 700 </a:t>
          </a:r>
          <a:r>
            <a:rPr lang="en-ID" sz="1700" b="0" i="0" kern="1200" dirty="0" err="1"/>
            <a:t>untuk</a:t>
          </a:r>
          <a:r>
            <a:rPr lang="en-ID" sz="1700" b="0" i="0" kern="1200" dirty="0"/>
            <a:t> Guru Madya, dan 850 dan 1050 </a:t>
          </a:r>
          <a:r>
            <a:rPr lang="en-ID" sz="1700" b="0" i="0" kern="1200" dirty="0" err="1"/>
            <a:t>untuk</a:t>
          </a:r>
          <a:r>
            <a:rPr lang="en-ID" sz="1700" b="0" i="0" kern="1200" dirty="0"/>
            <a:t> Guru Utama</a:t>
          </a:r>
          <a:endParaRPr lang="en-US" sz="1700" kern="1200" dirty="0"/>
        </a:p>
      </dsp:txBody>
      <dsp:txXfrm>
        <a:off x="4228" y="1933292"/>
        <a:ext cx="3088125" cy="1603882"/>
      </dsp:txXfrm>
    </dsp:sp>
    <dsp:sp modelId="{210823F6-AC1A-46E3-9D99-A319DF497539}">
      <dsp:nvSpPr>
        <dsp:cNvPr id="0" name=""/>
        <dsp:cNvSpPr/>
      </dsp:nvSpPr>
      <dsp:spPr>
        <a:xfrm>
          <a:off x="4636415" y="177575"/>
          <a:ext cx="1080843" cy="10808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752BD-6530-4141-80E9-9A0923780DCB}">
      <dsp:nvSpPr>
        <dsp:cNvPr id="0" name=""/>
        <dsp:cNvSpPr/>
      </dsp:nvSpPr>
      <dsp:spPr>
        <a:xfrm>
          <a:off x="3632774" y="1402881"/>
          <a:ext cx="3088125" cy="463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PAK INTEGRASI</a:t>
          </a:r>
        </a:p>
      </dsp:txBody>
      <dsp:txXfrm>
        <a:off x="3632774" y="1402881"/>
        <a:ext cx="3088125" cy="463218"/>
      </dsp:txXfrm>
    </dsp:sp>
    <dsp:sp modelId="{7CD40649-A74C-4AD8-B9D0-2573A1955C91}">
      <dsp:nvSpPr>
        <dsp:cNvPr id="0" name=""/>
        <dsp:cNvSpPr/>
      </dsp:nvSpPr>
      <dsp:spPr>
        <a:xfrm>
          <a:off x="3632774" y="1933292"/>
          <a:ext cx="3088125" cy="16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PAK MASA PERALIHAN KE KONVERSI NILAI E-KINERJA</a:t>
          </a:r>
        </a:p>
      </dsp:txBody>
      <dsp:txXfrm>
        <a:off x="3632774" y="1933292"/>
        <a:ext cx="3088125" cy="1603882"/>
      </dsp:txXfrm>
    </dsp:sp>
    <dsp:sp modelId="{B0A3ABD2-C471-4A21-8AEF-3843C86919E1}">
      <dsp:nvSpPr>
        <dsp:cNvPr id="0" name=""/>
        <dsp:cNvSpPr/>
      </dsp:nvSpPr>
      <dsp:spPr>
        <a:xfrm>
          <a:off x="8264962" y="177575"/>
          <a:ext cx="1080843" cy="10808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7261321" y="1402881"/>
          <a:ext cx="3088125" cy="463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PAK KONVERSI</a:t>
          </a:r>
        </a:p>
      </dsp:txBody>
      <dsp:txXfrm>
        <a:off x="7261321" y="1402881"/>
        <a:ext cx="3088125" cy="463218"/>
      </dsp:txXfrm>
    </dsp:sp>
    <dsp:sp modelId="{6418EBED-F111-425B-8EE2-06B8B2297A68}">
      <dsp:nvSpPr>
        <dsp:cNvPr id="0" name=""/>
        <dsp:cNvSpPr/>
      </dsp:nvSpPr>
      <dsp:spPr>
        <a:xfrm>
          <a:off x="7261321" y="1933292"/>
          <a:ext cx="3088125" cy="16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KONVERSI NILAI E-KINERJA DITETAPKAN OLEH PENILAI KINERJA</a:t>
          </a:r>
        </a:p>
      </dsp:txBody>
      <dsp:txXfrm>
        <a:off x="7261321" y="1933292"/>
        <a:ext cx="3088125" cy="1603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7595" y="-161365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PAK INTEGRASI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DINAMIKA PAK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014746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FC54CCF-751D-4EE1-A405-B1E738050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8286"/>
              </p:ext>
            </p:extLst>
          </p:nvPr>
        </p:nvGraphicFramePr>
        <p:xfrm>
          <a:off x="765810" y="765810"/>
          <a:ext cx="10344147" cy="5223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7962">
                  <a:extLst>
                    <a:ext uri="{9D8B030D-6E8A-4147-A177-3AD203B41FA5}">
                      <a16:colId xmlns:a16="http://schemas.microsoft.com/office/drawing/2014/main" val="550729888"/>
                    </a:ext>
                  </a:extLst>
                </a:gridCol>
                <a:gridCol w="1681662">
                  <a:extLst>
                    <a:ext uri="{9D8B030D-6E8A-4147-A177-3AD203B41FA5}">
                      <a16:colId xmlns:a16="http://schemas.microsoft.com/office/drawing/2014/main" val="1145615004"/>
                    </a:ext>
                  </a:extLst>
                </a:gridCol>
                <a:gridCol w="1998959">
                  <a:extLst>
                    <a:ext uri="{9D8B030D-6E8A-4147-A177-3AD203B41FA5}">
                      <a16:colId xmlns:a16="http://schemas.microsoft.com/office/drawing/2014/main" val="2679094645"/>
                    </a:ext>
                  </a:extLst>
                </a:gridCol>
                <a:gridCol w="1882618">
                  <a:extLst>
                    <a:ext uri="{9D8B030D-6E8A-4147-A177-3AD203B41FA5}">
                      <a16:colId xmlns:a16="http://schemas.microsoft.com/office/drawing/2014/main" val="2101658095"/>
                    </a:ext>
                  </a:extLst>
                </a:gridCol>
                <a:gridCol w="1586473">
                  <a:extLst>
                    <a:ext uri="{9D8B030D-6E8A-4147-A177-3AD203B41FA5}">
                      <a16:colId xmlns:a16="http://schemas.microsoft.com/office/drawing/2014/main" val="3464880622"/>
                    </a:ext>
                  </a:extLst>
                </a:gridCol>
                <a:gridCol w="1586473">
                  <a:extLst>
                    <a:ext uri="{9D8B030D-6E8A-4147-A177-3AD203B41FA5}">
                      <a16:colId xmlns:a16="http://schemas.microsoft.com/office/drawing/2014/main" val="1375974054"/>
                    </a:ext>
                  </a:extLst>
                </a:gridCol>
              </a:tblGrid>
              <a:tr h="27988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ID" sz="1600" u="none" strike="noStrike" dirty="0">
                          <a:effectLst/>
                        </a:rPr>
                        <a:t>ANGKA KREDIT JF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35310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pPr algn="l" fontAlgn="b"/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b"/>
                </a:tc>
                <a:extLst>
                  <a:ext uri="{0D108BD9-81ED-4DB2-BD59-A6C34878D82A}">
                    <a16:rowId xmlns:a16="http://schemas.microsoft.com/office/drawing/2014/main" val="1104866529"/>
                  </a:ext>
                </a:extLst>
              </a:tr>
              <a:tr h="6079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KATEGORI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JENJANG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PANGKAT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KOEFISIEN ANGKA KREDIT TAHUNAN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a-DK" sz="1400" u="none" strike="noStrike">
                          <a:effectLst/>
                        </a:rPr>
                        <a:t>ANGKA KREDIT KUMULATIF MINIMAL KENAIKAN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99667"/>
                  </a:ext>
                </a:extLst>
              </a:tr>
              <a:tr h="37984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PANGKAT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JENJANG*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extLst>
                  <a:ext uri="{0D108BD9-81ED-4DB2-BD59-A6C34878D82A}">
                    <a16:rowId xmlns:a16="http://schemas.microsoft.com/office/drawing/2014/main" val="3584774795"/>
                  </a:ext>
                </a:extLst>
              </a:tr>
              <a:tr h="3898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KEAHLIAN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</a:rPr>
                        <a:t>AHLI UTAMA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IV/d - IV/e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50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200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extLst>
                  <a:ext uri="{0D108BD9-81ED-4DB2-BD59-A6C34878D82A}">
                    <a16:rowId xmlns:a16="http://schemas.microsoft.com/office/drawing/2014/main" val="3824854811"/>
                  </a:ext>
                </a:extLst>
              </a:tr>
              <a:tr h="38983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AHLI MADYA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IV/a - IV/b - IV/c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37,5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extLst>
                  <a:ext uri="{0D108BD9-81ED-4DB2-BD59-A6C34878D82A}">
                    <a16:rowId xmlns:a16="http://schemas.microsoft.com/office/drawing/2014/main" val="1650853047"/>
                  </a:ext>
                </a:extLst>
              </a:tr>
              <a:tr h="38983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AHLI MUDA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III/c - III/d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25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100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200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extLst>
                  <a:ext uri="{0D108BD9-81ED-4DB2-BD59-A6C34878D82A}">
                    <a16:rowId xmlns:a16="http://schemas.microsoft.com/office/drawing/2014/main" val="991885846"/>
                  </a:ext>
                </a:extLst>
              </a:tr>
              <a:tr h="4086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AHLI PERTAMA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III/a - III/b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12,5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50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100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extLst>
                  <a:ext uri="{0D108BD9-81ED-4DB2-BD59-A6C34878D82A}">
                    <a16:rowId xmlns:a16="http://schemas.microsoft.com/office/drawing/2014/main" val="39150851"/>
                  </a:ext>
                </a:extLst>
              </a:tr>
              <a:tr h="3898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KETRAMPILAN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PENYELIA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III/c - III/d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25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100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extLst>
                  <a:ext uri="{0D108BD9-81ED-4DB2-BD59-A6C34878D82A}">
                    <a16:rowId xmlns:a16="http://schemas.microsoft.com/office/drawing/2014/main" val="1278547092"/>
                  </a:ext>
                </a:extLst>
              </a:tr>
              <a:tr h="38983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MAHIR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III/a - III/b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12,5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50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100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extLst>
                  <a:ext uri="{0D108BD9-81ED-4DB2-BD59-A6C34878D82A}">
                    <a16:rowId xmlns:a16="http://schemas.microsoft.com/office/drawing/2014/main" val="2181234880"/>
                  </a:ext>
                </a:extLst>
              </a:tr>
              <a:tr h="38983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TERAMPIL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II/b - II/c - II/d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20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extLst>
                  <a:ext uri="{0D108BD9-81ED-4DB2-BD59-A6C34878D82A}">
                    <a16:rowId xmlns:a16="http://schemas.microsoft.com/office/drawing/2014/main" val="3911004234"/>
                  </a:ext>
                </a:extLst>
              </a:tr>
              <a:tr h="38983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PEMULA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II/a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3,75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15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15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ctr"/>
                </a:tc>
                <a:extLst>
                  <a:ext uri="{0D108BD9-81ED-4DB2-BD59-A6C34878D82A}">
                    <a16:rowId xmlns:a16="http://schemas.microsoft.com/office/drawing/2014/main" val="908050779"/>
                  </a:ext>
                </a:extLst>
              </a:tr>
              <a:tr h="199916">
                <a:tc>
                  <a:txBody>
                    <a:bodyPr/>
                    <a:lstStyle/>
                    <a:p>
                      <a:pPr algn="l" fontAlgn="b"/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b"/>
                </a:tc>
                <a:extLst>
                  <a:ext uri="{0D108BD9-81ED-4DB2-BD59-A6C34878D82A}">
                    <a16:rowId xmlns:a16="http://schemas.microsoft.com/office/drawing/2014/main" val="66425402"/>
                  </a:ext>
                </a:extLst>
              </a:tr>
              <a:tr h="4086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effectLst/>
                        </a:rPr>
                        <a:t>*</a:t>
                      </a:r>
                      <a:r>
                        <a:rPr lang="en-ID" sz="1400" u="none" strike="noStrike" dirty="0" err="1">
                          <a:effectLst/>
                        </a:rPr>
                        <a:t>dapat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bersifat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proporsional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berdasarkan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pangkat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awal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jenjang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jabatan</a:t>
                      </a:r>
                      <a:r>
                        <a:rPr lang="en-ID" sz="1400" u="none" strike="noStrike" dirty="0">
                          <a:effectLst/>
                        </a:rPr>
                        <a:t> pada </a:t>
                      </a:r>
                      <a:r>
                        <a:rPr lang="en-ID" sz="1400" u="none" strike="noStrike" dirty="0" err="1">
                          <a:effectLst/>
                        </a:rPr>
                        <a:t>saat</a:t>
                      </a:r>
                      <a:r>
                        <a:rPr lang="en-ID" sz="1400" u="none" strike="noStrike" dirty="0">
                          <a:effectLst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</a:rPr>
                        <a:t>menduduki</a:t>
                      </a:r>
                      <a:r>
                        <a:rPr lang="en-ID" sz="1400" u="none" strike="noStrike" dirty="0">
                          <a:effectLst/>
                        </a:rPr>
                        <a:t> JF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4" marR="7644" marT="7644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23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86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9475F-7C0C-40EF-AED6-ACAAC768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7" y="234782"/>
            <a:ext cx="11362765" cy="63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1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C8D0E5EA-DFCD-4961-8178-3F91852E87DF}"/>
              </a:ext>
            </a:extLst>
          </p:cNvPr>
          <p:cNvSpPr/>
          <p:nvPr/>
        </p:nvSpPr>
        <p:spPr>
          <a:xfrm>
            <a:off x="209555" y="1586751"/>
            <a:ext cx="2796988" cy="3684494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UNTUK MEMPERMUDAH DAN MEMPERCEPAT PENERBITAN PAK INTEGRASI</a:t>
            </a:r>
          </a:p>
          <a:p>
            <a:pPr algn="ctr"/>
            <a:endParaRPr lang="en-ID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F8736C-D5A7-4503-BE2B-B974A21AFA04}"/>
              </a:ext>
            </a:extLst>
          </p:cNvPr>
          <p:cNvSpPr/>
          <p:nvPr/>
        </p:nvSpPr>
        <p:spPr>
          <a:xfrm>
            <a:off x="4666133" y="2568384"/>
            <a:ext cx="3697941" cy="1963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APLIKASI DISPAKATI (DIGITALISASI ANGKA KREDIT KONVENSIONAL KE INTEGRASI)</a:t>
            </a:r>
            <a:endParaRPr lang="en-ID" dirty="0"/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EC22769-6ADD-4ED5-A7FD-D8C0A0B70EB0}"/>
              </a:ext>
            </a:extLst>
          </p:cNvPr>
          <p:cNvSpPr/>
          <p:nvPr/>
        </p:nvSpPr>
        <p:spPr>
          <a:xfrm>
            <a:off x="3253071" y="3012138"/>
            <a:ext cx="1250577" cy="107576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84E5E0-1171-47AC-A70B-86ED2FD474CF}"/>
              </a:ext>
            </a:extLst>
          </p:cNvPr>
          <p:cNvSpPr/>
          <p:nvPr/>
        </p:nvSpPr>
        <p:spPr>
          <a:xfrm>
            <a:off x="9675160" y="1553135"/>
            <a:ext cx="2288239" cy="3509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KEUNGGULAN :</a:t>
            </a:r>
          </a:p>
          <a:p>
            <a:pPr algn="ctr"/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SUDAH TERHITUNG SECARA OTOMATIS</a:t>
            </a:r>
          </a:p>
          <a:p>
            <a:pPr marL="342900" indent="-342900">
              <a:buAutoNum type="arabicPeriod"/>
            </a:pPr>
            <a:r>
              <a:rPr lang="en-US" dirty="0"/>
              <a:t>SUDAH TTE</a:t>
            </a:r>
            <a:endParaRPr lang="en-ID" dirty="0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F04B6977-EF15-407F-B8CF-8A3FA74AA0AC}"/>
              </a:ext>
            </a:extLst>
          </p:cNvPr>
          <p:cNvSpPr/>
          <p:nvPr/>
        </p:nvSpPr>
        <p:spPr>
          <a:xfrm>
            <a:off x="8394328" y="3012138"/>
            <a:ext cx="1250577" cy="107576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883A6-A993-4856-A44F-CE0B00042A3F}"/>
              </a:ext>
            </a:extLst>
          </p:cNvPr>
          <p:cNvSpPr/>
          <p:nvPr/>
        </p:nvSpPr>
        <p:spPr>
          <a:xfrm>
            <a:off x="1348740" y="1394460"/>
            <a:ext cx="8343900" cy="4069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C7E716-9449-409A-8D04-ABE4CE75365E}"/>
              </a:ext>
            </a:extLst>
          </p:cNvPr>
          <p:cNvSpPr/>
          <p:nvPr/>
        </p:nvSpPr>
        <p:spPr>
          <a:xfrm>
            <a:off x="2091690" y="1988820"/>
            <a:ext cx="699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/>
              <a:t>Pelaksanaan Penyesuaian AK Konvensional ke AK Integrasi </a:t>
            </a:r>
          </a:p>
          <a:p>
            <a:r>
              <a:rPr lang="en-ID" sz="2000" b="1" dirty="0"/>
              <a:t>5 </a:t>
            </a:r>
            <a:r>
              <a:rPr lang="en-ID" sz="2000" b="1" dirty="0" err="1"/>
              <a:t>Oktober</a:t>
            </a:r>
            <a:r>
              <a:rPr lang="en-ID" sz="2000" b="1" dirty="0"/>
              <a:t> – 31 </a:t>
            </a:r>
            <a:r>
              <a:rPr lang="en-ID" sz="2000" b="1" dirty="0" err="1"/>
              <a:t>Oktober</a:t>
            </a:r>
            <a:r>
              <a:rPr lang="en-ID" sz="2000" b="1" dirty="0"/>
              <a:t> 2023</a:t>
            </a:r>
          </a:p>
          <a:p>
            <a:endParaRPr lang="en-ID" sz="2000" b="1" dirty="0"/>
          </a:p>
          <a:p>
            <a:endParaRPr lang="en-ID" sz="2000" b="1" dirty="0"/>
          </a:p>
          <a:p>
            <a:r>
              <a:rPr lang="en-ID" sz="2000" dirty="0" err="1"/>
              <a:t>Cetak</a:t>
            </a:r>
            <a:r>
              <a:rPr lang="en-ID" sz="2000" dirty="0"/>
              <a:t> PAK </a:t>
            </a:r>
            <a:r>
              <a:rPr lang="en-ID" sz="2000" dirty="0" err="1"/>
              <a:t>Integrasi</a:t>
            </a:r>
            <a:r>
              <a:rPr lang="en-ID" sz="2000" dirty="0"/>
              <a:t>, </a:t>
            </a:r>
            <a:r>
              <a:rPr lang="en-ID" sz="2000" dirty="0" err="1"/>
              <a:t>penandatanganan</a:t>
            </a:r>
            <a:r>
              <a:rPr lang="en-ID" sz="2000" dirty="0"/>
              <a:t>, dan </a:t>
            </a:r>
            <a:r>
              <a:rPr lang="en-ID" sz="2000" dirty="0" err="1"/>
              <a:t>penyampaian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pejabat</a:t>
            </a:r>
            <a:r>
              <a:rPr lang="en-ID" sz="2000" dirty="0"/>
              <a:t> </a:t>
            </a:r>
            <a:r>
              <a:rPr lang="en-ID" sz="2000" dirty="0" err="1"/>
              <a:t>fungsional</a:t>
            </a:r>
            <a:r>
              <a:rPr lang="en-ID" sz="2000" dirty="0"/>
              <a:t> 01 November </a:t>
            </a:r>
            <a:r>
              <a:rPr lang="en-ID" sz="2000" b="1" dirty="0"/>
              <a:t>2023- 30 November 2023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07263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0D61-04DD-4E52-A7F2-5A214091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93124"/>
            <a:ext cx="9960152" cy="1050325"/>
          </a:xfrm>
        </p:spPr>
        <p:txBody>
          <a:bodyPr/>
          <a:lstStyle/>
          <a:p>
            <a:r>
              <a:rPr lang="en-US" dirty="0"/>
              <a:t>LAIN </a:t>
            </a:r>
            <a:r>
              <a:rPr lang="en-US" dirty="0" err="1"/>
              <a:t>LAIN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01F49-38D5-487D-9FFF-8209F5DDF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84" y="1729945"/>
            <a:ext cx="10352199" cy="3484605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D" sz="2000" dirty="0"/>
              <a:t>Masa </a:t>
            </a:r>
            <a:r>
              <a:rPr lang="en-ID" sz="2000" dirty="0" err="1"/>
              <a:t>penilaian</a:t>
            </a:r>
            <a:r>
              <a:rPr lang="en-ID" sz="2000" dirty="0"/>
              <a:t> AK </a:t>
            </a:r>
            <a:r>
              <a:rPr lang="en-ID" sz="2000" dirty="0" err="1"/>
              <a:t>Konversi</a:t>
            </a:r>
            <a:r>
              <a:rPr lang="en-ID" sz="2000" dirty="0"/>
              <a:t> </a:t>
            </a:r>
            <a:r>
              <a:rPr lang="en-ID" sz="2000" dirty="0" err="1"/>
              <a:t>diberlakukan</a:t>
            </a:r>
            <a:r>
              <a:rPr lang="en-ID" sz="2000" dirty="0"/>
              <a:t> </a:t>
            </a:r>
            <a:r>
              <a:rPr lang="en-ID" sz="2000" dirty="0" err="1"/>
              <a:t>mulai</a:t>
            </a:r>
            <a:r>
              <a:rPr lang="en-ID" sz="2000" dirty="0"/>
              <a:t> masa </a:t>
            </a:r>
            <a:r>
              <a:rPr lang="en-ID" sz="2000" dirty="0" err="1"/>
              <a:t>penilaian</a:t>
            </a:r>
            <a:r>
              <a:rPr lang="en-ID" sz="2000" dirty="0"/>
              <a:t> </a:t>
            </a:r>
            <a:r>
              <a:rPr lang="en-ID" sz="2000" dirty="0" err="1"/>
              <a:t>kinerja</a:t>
            </a:r>
            <a:r>
              <a:rPr lang="en-ID" sz="2000" dirty="0"/>
              <a:t> 1 </a:t>
            </a:r>
            <a:r>
              <a:rPr lang="en-ID" sz="2000" dirty="0" err="1"/>
              <a:t>januari</a:t>
            </a:r>
            <a:r>
              <a:rPr lang="en-ID" sz="2000" dirty="0"/>
              <a:t> 2023. </a:t>
            </a:r>
            <a:r>
              <a:rPr lang="en-ID" sz="2000" dirty="0" err="1"/>
              <a:t>Penetapan</a:t>
            </a:r>
            <a:r>
              <a:rPr lang="en-ID" sz="2000" dirty="0"/>
              <a:t> AK </a:t>
            </a:r>
            <a:r>
              <a:rPr lang="en-ID" sz="2000" dirty="0" err="1"/>
              <a:t>integrasi</a:t>
            </a:r>
            <a:r>
              <a:rPr lang="en-ID" sz="2000" dirty="0"/>
              <a:t>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dasar</a:t>
            </a:r>
            <a:r>
              <a:rPr lang="en-ID" sz="2000" dirty="0"/>
              <a:t> </a:t>
            </a:r>
            <a:r>
              <a:rPr lang="en-ID" sz="2000" dirty="0" err="1"/>
              <a:t>Penilaian</a:t>
            </a:r>
            <a:r>
              <a:rPr lang="en-ID" sz="2000" dirty="0"/>
              <a:t> AK </a:t>
            </a:r>
            <a:r>
              <a:rPr lang="en-ID" sz="2000" dirty="0" err="1"/>
              <a:t>selanjutnya</a:t>
            </a:r>
            <a:r>
              <a:rPr lang="en-ID" sz="2000" dirty="0"/>
              <a:t> (AK </a:t>
            </a:r>
            <a:r>
              <a:rPr lang="en-ID" sz="2000" dirty="0" err="1"/>
              <a:t>Konversi</a:t>
            </a:r>
            <a:r>
              <a:rPr lang="en-ID" sz="2000" dirty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D" sz="2000" dirty="0"/>
              <a:t>AK </a:t>
            </a:r>
            <a:r>
              <a:rPr lang="en-ID" sz="2000" dirty="0" err="1"/>
              <a:t>Konversi</a:t>
            </a:r>
            <a:r>
              <a:rPr lang="en-ID" sz="2000" dirty="0"/>
              <a:t> </a:t>
            </a:r>
            <a:r>
              <a:rPr lang="en-ID" sz="2000" dirty="0" err="1"/>
              <a:t>didapatkan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konversi</a:t>
            </a:r>
            <a:r>
              <a:rPr lang="en-ID" sz="2000" dirty="0"/>
              <a:t> </a:t>
            </a:r>
            <a:r>
              <a:rPr lang="en-ID" sz="2000" dirty="0" err="1"/>
              <a:t>predikat</a:t>
            </a:r>
            <a:r>
              <a:rPr lang="en-ID" sz="2000" dirty="0"/>
              <a:t> </a:t>
            </a:r>
            <a:r>
              <a:rPr lang="en-ID" sz="2000" dirty="0" err="1"/>
              <a:t>kinerja</a:t>
            </a:r>
            <a:r>
              <a:rPr lang="en-ID" sz="2000" dirty="0"/>
              <a:t> </a:t>
            </a:r>
            <a:r>
              <a:rPr lang="en-ID" sz="2000" dirty="0" err="1"/>
              <a:t>tahunan</a:t>
            </a:r>
            <a:r>
              <a:rPr lang="en-ID" sz="2000" dirty="0"/>
              <a:t> </a:t>
            </a:r>
            <a:r>
              <a:rPr lang="en-ID" sz="2000" dirty="0" err="1"/>
              <a:t>maupun</a:t>
            </a:r>
            <a:r>
              <a:rPr lang="en-ID" sz="2000" dirty="0"/>
              <a:t> </a:t>
            </a:r>
            <a:r>
              <a:rPr lang="en-ID" sz="2000" dirty="0" err="1"/>
              <a:t>periodik</a:t>
            </a:r>
            <a:r>
              <a:rPr lang="en-ID" sz="2000" dirty="0"/>
              <a:t> dan </a:t>
            </a:r>
            <a:r>
              <a:rPr lang="en-ID" sz="2000" dirty="0" err="1"/>
              <a:t>dituangkan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Penetapan</a:t>
            </a:r>
            <a:r>
              <a:rPr lang="en-ID" sz="2000" dirty="0"/>
              <a:t> Angka </a:t>
            </a:r>
            <a:r>
              <a:rPr lang="en-ID" sz="2000" dirty="0" err="1"/>
              <a:t>Kredit</a:t>
            </a:r>
            <a:r>
              <a:rPr lang="en-ID" sz="2000" dirty="0"/>
              <a:t> yang </a:t>
            </a:r>
            <a:r>
              <a:rPr lang="en-ID" sz="2000" dirty="0" err="1"/>
              <a:t>ditetapkan</a:t>
            </a:r>
            <a:r>
              <a:rPr lang="en-ID" sz="2000" dirty="0"/>
              <a:t> oleh </a:t>
            </a:r>
            <a:r>
              <a:rPr lang="en-ID" sz="2000" dirty="0" err="1"/>
              <a:t>Pejabat</a:t>
            </a:r>
            <a:r>
              <a:rPr lang="en-ID" sz="2000" dirty="0"/>
              <a:t> </a:t>
            </a:r>
            <a:r>
              <a:rPr lang="en-ID" sz="2000" dirty="0" err="1"/>
              <a:t>Penilai</a:t>
            </a:r>
            <a:r>
              <a:rPr lang="en-ID" sz="2000" dirty="0"/>
              <a:t> </a:t>
            </a:r>
            <a:r>
              <a:rPr lang="en-ID" sz="2000" dirty="0" err="1"/>
              <a:t>Kinerja</a:t>
            </a:r>
            <a:r>
              <a:rPr lang="en-ID" sz="2000" dirty="0"/>
              <a:t> di </a:t>
            </a:r>
            <a:r>
              <a:rPr lang="en-ID" sz="2000" dirty="0" err="1"/>
              <a:t>instansinya</a:t>
            </a:r>
            <a:r>
              <a:rPr lang="en-ID" sz="2000" dirty="0"/>
              <a:t> </a:t>
            </a:r>
            <a:r>
              <a:rPr lang="en-ID" sz="2000" dirty="0" err="1"/>
              <a:t>masing</a:t>
            </a:r>
            <a:r>
              <a:rPr lang="en-ID" sz="2000" dirty="0"/>
              <a:t> </a:t>
            </a:r>
            <a:r>
              <a:rPr lang="en-ID" sz="2000" dirty="0" err="1"/>
              <a:t>masing</a:t>
            </a:r>
            <a:r>
              <a:rPr lang="en-ID" sz="2000" dirty="0"/>
              <a:t>. </a:t>
            </a:r>
            <a:r>
              <a:rPr lang="en-ID" sz="2000" dirty="0" err="1"/>
              <a:t>Penjelasan</a:t>
            </a:r>
            <a:r>
              <a:rPr lang="en-ID" sz="2000" dirty="0"/>
              <a:t>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lanjut</a:t>
            </a:r>
            <a:r>
              <a:rPr lang="en-ID" sz="2000" dirty="0"/>
              <a:t> </a:t>
            </a:r>
            <a:r>
              <a:rPr lang="en-ID" sz="2000" dirty="0" err="1"/>
              <a:t>mengenai</a:t>
            </a:r>
            <a:r>
              <a:rPr lang="en-ID" sz="2000" dirty="0"/>
              <a:t> AK </a:t>
            </a:r>
            <a:r>
              <a:rPr lang="en-ID" sz="2000" dirty="0" err="1"/>
              <a:t>Konversi</a:t>
            </a:r>
            <a:r>
              <a:rPr lang="en-ID" sz="2000" dirty="0"/>
              <a:t> </a:t>
            </a:r>
            <a:r>
              <a:rPr lang="en-ID" sz="2000" dirty="0" err="1"/>
              <a:t>dijelaskan</a:t>
            </a:r>
            <a:r>
              <a:rPr lang="en-ID" sz="2000" dirty="0"/>
              <a:t> di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Peraturan</a:t>
            </a:r>
            <a:r>
              <a:rPr lang="en-ID" sz="2000" dirty="0"/>
              <a:t> Badan </a:t>
            </a:r>
            <a:r>
              <a:rPr lang="en-ID" sz="2000" dirty="0" err="1"/>
              <a:t>Kepegawaian</a:t>
            </a:r>
            <a:r>
              <a:rPr lang="en-ID" sz="2000" dirty="0"/>
              <a:t> Negara </a:t>
            </a:r>
            <a:r>
              <a:rPr lang="en-ID" sz="2000" dirty="0" err="1"/>
              <a:t>Nomor</a:t>
            </a:r>
            <a:r>
              <a:rPr lang="en-ID" sz="2000" dirty="0"/>
              <a:t> 3 </a:t>
            </a:r>
            <a:r>
              <a:rPr lang="en-ID" sz="2000" dirty="0" err="1"/>
              <a:t>Tahun</a:t>
            </a:r>
            <a:r>
              <a:rPr lang="en-ID" sz="2000" dirty="0"/>
              <a:t> 2023 </a:t>
            </a:r>
            <a:r>
              <a:rPr lang="en-ID" sz="2000" dirty="0" err="1"/>
              <a:t>Tentang</a:t>
            </a:r>
            <a:r>
              <a:rPr lang="en-ID" sz="2000" dirty="0"/>
              <a:t> Angka </a:t>
            </a:r>
            <a:r>
              <a:rPr lang="en-ID" sz="2000" dirty="0" err="1"/>
              <a:t>Kredit</a:t>
            </a:r>
            <a:r>
              <a:rPr lang="en-ID" sz="2000" dirty="0"/>
              <a:t>, </a:t>
            </a:r>
            <a:r>
              <a:rPr lang="en-ID" sz="2000" dirty="0" err="1"/>
              <a:t>Kenaikan</a:t>
            </a:r>
            <a:r>
              <a:rPr lang="en-ID" sz="2000" dirty="0"/>
              <a:t> </a:t>
            </a:r>
            <a:r>
              <a:rPr lang="en-ID" sz="2000" dirty="0" err="1"/>
              <a:t>Pangkat</a:t>
            </a:r>
            <a:r>
              <a:rPr lang="en-ID" sz="2000" dirty="0"/>
              <a:t>, dan </a:t>
            </a:r>
            <a:r>
              <a:rPr lang="en-ID" sz="2000" dirty="0" err="1"/>
              <a:t>Jenjang</a:t>
            </a:r>
            <a:r>
              <a:rPr lang="en-ID" sz="2000" dirty="0"/>
              <a:t> </a:t>
            </a:r>
            <a:r>
              <a:rPr lang="en-ID" sz="2000" dirty="0" err="1"/>
              <a:t>Jabatan</a:t>
            </a:r>
            <a:r>
              <a:rPr lang="en-ID" sz="2000" dirty="0"/>
              <a:t> </a:t>
            </a:r>
            <a:r>
              <a:rPr lang="en-ID" sz="2000" dirty="0" err="1"/>
              <a:t>Fungsional</a:t>
            </a:r>
            <a:r>
              <a:rPr lang="en-ID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3192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{7C95D31D-4545-473D-8C2F-561C9C2C58D2}tf11665031_win32</Template>
  <TotalTime>608</TotalTime>
  <Words>327</Words>
  <Application>Microsoft Office PowerPoint</Application>
  <PresentationFormat>Widescreen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Nova</vt:lpstr>
      <vt:lpstr>Arial Nova Light</vt:lpstr>
      <vt:lpstr>Calibri</vt:lpstr>
      <vt:lpstr>Wingdings</vt:lpstr>
      <vt:lpstr>Wingdings 2</vt:lpstr>
      <vt:lpstr>SlateVTI</vt:lpstr>
      <vt:lpstr>PAK INTEGRASI</vt:lpstr>
      <vt:lpstr>DINAMIKA PAK</vt:lpstr>
      <vt:lpstr>PowerPoint Presentation</vt:lpstr>
      <vt:lpstr>PowerPoint Presentation</vt:lpstr>
      <vt:lpstr>PowerPoint Presentation</vt:lpstr>
      <vt:lpstr>PowerPoint Presentation</vt:lpstr>
      <vt:lpstr>LAIN LAIN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 INTEGRASI</dc:title>
  <dc:creator>BKPP27</dc:creator>
  <cp:lastModifiedBy>BKPP27</cp:lastModifiedBy>
  <cp:revision>4</cp:revision>
  <dcterms:created xsi:type="dcterms:W3CDTF">2023-10-02T01:35:58Z</dcterms:created>
  <dcterms:modified xsi:type="dcterms:W3CDTF">2023-10-18T08:21:36Z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